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sldIdLst>
    <p:sldId id="266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75" d="100"/>
          <a:sy n="75" d="100"/>
        </p:scale>
        <p:origin x="29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8E26-F28E-42D0-BE3D-1A8ADE18573F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5530-689C-4B7C-AC33-D47C4A7972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585835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8E26-F28E-42D0-BE3D-1A8ADE18573F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5530-689C-4B7C-AC33-D47C4A7972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14426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8E26-F28E-42D0-BE3D-1A8ADE18573F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5530-689C-4B7C-AC33-D47C4A7972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08123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8460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2121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961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1777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9099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2214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3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526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8E26-F28E-42D0-BE3D-1A8ADE18573F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5530-689C-4B7C-AC33-D47C4A7972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334469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0337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5960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038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8E26-F28E-42D0-BE3D-1A8ADE18573F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5530-689C-4B7C-AC33-D47C4A7972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530861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8E26-F28E-42D0-BE3D-1A8ADE18573F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5530-689C-4B7C-AC33-D47C4A7972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9659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8E26-F28E-42D0-BE3D-1A8ADE18573F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5530-689C-4B7C-AC33-D47C4A7972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5710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8E26-F28E-42D0-BE3D-1A8ADE18573F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5530-689C-4B7C-AC33-D47C4A7972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32624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8E26-F28E-42D0-BE3D-1A8ADE18573F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5530-689C-4B7C-AC33-D47C4A7972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777396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8E26-F28E-42D0-BE3D-1A8ADE18573F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5530-689C-4B7C-AC33-D47C4A7972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70361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8E26-F28E-42D0-BE3D-1A8ADE18573F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F5530-689C-4B7C-AC33-D47C4A7972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7977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E8E26-F28E-42D0-BE3D-1A8ADE18573F}" type="datetimeFigureOut">
              <a:rPr lang="ar-IQ" smtClean="0"/>
              <a:t>16/03/1440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F5530-689C-4B7C-AC33-D47C4A7972EF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83303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rtl="0"/>
              <a:t>11/24/2018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rtl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525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houghtco.com/cardiovascular-system-quiz-373431" TargetMode="External"/><Relationship Id="rId3" Type="http://schemas.openxmlformats.org/officeDocument/2006/relationships/hyperlink" Target="https://www.thoughtco.com/organ-systems-373571" TargetMode="External"/><Relationship Id="rId7" Type="http://schemas.openxmlformats.org/officeDocument/2006/relationships/hyperlink" Target="https://www.thoughtco.com/circulatory-system-373576" TargetMode="External"/><Relationship Id="rId2" Type="http://schemas.openxmlformats.org/officeDocument/2006/relationships/hyperlink" Target="https://www.thoughtco.com/fascinating-facts-about-your-heart-37318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houghtco.com/the-heart-wall-4022792" TargetMode="External"/><Relationship Id="rId5" Type="http://schemas.openxmlformats.org/officeDocument/2006/relationships/hyperlink" Target="https://www.thoughtco.com/anatomy-of-the-heart-pericardium-373201" TargetMode="External"/><Relationship Id="rId4" Type="http://schemas.openxmlformats.org/officeDocument/2006/relationships/hyperlink" Target="https://www.thoughtco.com/blood-373480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oughtco.com/ventricles-of-the-heart-373254" TargetMode="External"/><Relationship Id="rId2" Type="http://schemas.openxmlformats.org/officeDocument/2006/relationships/hyperlink" Target="https://www.thoughtco.com/atria-of-the-heart-anatomy-37323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houghtco.com/the-heart-wall-4022792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oughtco.com/artery-anatomy-373235" TargetMode="External"/><Relationship Id="rId2" Type="http://schemas.openxmlformats.org/officeDocument/2006/relationships/hyperlink" Target="https://www.thoughtco.com/phases-of-the-cardiac-cycle-anatomy-37324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oughtco.com/facts-about-blood-373355" TargetMode="External"/><Relationship Id="rId2" Type="http://schemas.openxmlformats.org/officeDocument/2006/relationships/hyperlink" Target="https://www.thoughtco.com/anatomy-of-the-heart-valves-373203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houghtco.com/coronary-arteries-anatomy-373233" TargetMode="External"/><Relationship Id="rId3" Type="http://schemas.openxmlformats.org/officeDocument/2006/relationships/hyperlink" Target="https://www.thoughtco.com/blood-373480" TargetMode="External"/><Relationship Id="rId7" Type="http://schemas.openxmlformats.org/officeDocument/2006/relationships/hyperlink" Target="https://www.thoughtco.com/carotid-arteries-anatomy-373241" TargetMode="External"/><Relationship Id="rId2" Type="http://schemas.openxmlformats.org/officeDocument/2006/relationships/hyperlink" Target="https://www.thoughtco.com/blood-vessels-37348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houghtco.com/brachiocephalic-artery-anatomy-373238" TargetMode="External"/><Relationship Id="rId11" Type="http://schemas.openxmlformats.org/officeDocument/2006/relationships/hyperlink" Target="https://www.thoughtco.com/anatomy-of-the-lungs-373249" TargetMode="External"/><Relationship Id="rId5" Type="http://schemas.openxmlformats.org/officeDocument/2006/relationships/hyperlink" Target="https://www.thoughtco.com/anatomy-of-the-heart-aorta-373199" TargetMode="External"/><Relationship Id="rId10" Type="http://schemas.openxmlformats.org/officeDocument/2006/relationships/hyperlink" Target="https://www.thoughtco.com/pulmonary-artery-anatomy-373247" TargetMode="External"/><Relationship Id="rId4" Type="http://schemas.openxmlformats.org/officeDocument/2006/relationships/hyperlink" Target="https://www.thoughtco.com/fascinating-facts-about-your-heart-373187" TargetMode="External"/><Relationship Id="rId9" Type="http://schemas.openxmlformats.org/officeDocument/2006/relationships/hyperlink" Target="https://www.thoughtco.com/the-heart-wall-402279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 algn="l" rtl="1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</a:pPr>
            <a:r>
              <a:rPr lang="en-US" sz="5400" b="1" kern="1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 Anatomy of the Heart </a:t>
            </a:r>
            <a:endParaRPr lang="en-US" sz="5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9448800" cy="1752600"/>
          </a:xfrm>
        </p:spPr>
        <p:txBody>
          <a:bodyPr>
            <a:normAutofit/>
          </a:bodyPr>
          <a:lstStyle/>
          <a:p>
            <a:pPr lvl="0" algn="l">
              <a:lnSpc>
                <a:spcPct val="90000"/>
              </a:lnSpc>
              <a:spcBef>
                <a:spcPts val="1000"/>
              </a:spcBef>
            </a:pPr>
            <a:r>
              <a:rPr lang="en-US" dirty="0" smtClean="0">
                <a:solidFill>
                  <a:prstClr val="black"/>
                </a:solidFill>
                <a:latin typeface="Calibri Light" panose="020F0302020204030204"/>
              </a:rPr>
              <a:t>Dr. Mahdi H. </a:t>
            </a:r>
            <a:r>
              <a:rPr lang="en-US" dirty="0" err="1" smtClean="0">
                <a:solidFill>
                  <a:prstClr val="black"/>
                </a:solidFill>
                <a:latin typeface="Calibri Light" panose="020F0302020204030204"/>
              </a:rPr>
              <a:t>Hammadi</a:t>
            </a:r>
            <a:endParaRPr lang="en-US" dirty="0" smtClean="0">
              <a:solidFill>
                <a:prstClr val="black"/>
              </a:solidFill>
              <a:latin typeface="Calibri Light" panose="020F0302020204030204"/>
            </a:endParaRPr>
          </a:p>
          <a:p>
            <a:pPr lvl="0" algn="l">
              <a:lnSpc>
                <a:spcPct val="90000"/>
              </a:lnSpc>
              <a:spcBef>
                <a:spcPts val="1000"/>
              </a:spcBef>
            </a:pPr>
            <a:r>
              <a:rPr lang="en-US" dirty="0" smtClean="0">
                <a:solidFill>
                  <a:prstClr val="black"/>
                </a:solidFill>
                <a:latin typeface="Calibri Light" panose="020F0302020204030204"/>
              </a:rPr>
              <a:t>PhD  Sc. Clinical  Physiology  </a:t>
            </a:r>
            <a:endParaRPr lang="en-US" dirty="0">
              <a:solidFill>
                <a:prstClr val="black"/>
              </a:solidFill>
            </a:endParaRPr>
          </a:p>
          <a:p>
            <a:endParaRPr lang="ar-IQ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0" y="0"/>
            <a:ext cx="37338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l" rtl="0">
              <a:spcBef>
                <a:spcPct val="0"/>
              </a:spcBef>
              <a:defRPr/>
            </a:pPr>
            <a:r>
              <a:rPr lang="en-US" b="1" dirty="0" smtClean="0">
                <a:solidFill>
                  <a:prstClr val="black"/>
                </a:solidFill>
                <a:latin typeface="Book Antiqua" pitchFamily="18" charset="0"/>
              </a:rPr>
              <a:t> </a:t>
            </a:r>
            <a:endParaRPr lang="ar-IQ" b="1" dirty="0">
              <a:solidFill>
                <a:prstClr val="black"/>
              </a:solidFill>
              <a:latin typeface="Book Antiqua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362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839200" y="228601"/>
            <a:ext cx="1600200" cy="1511727"/>
          </a:xfrm>
          <a:prstGeom prst="rect">
            <a:avLst/>
          </a:prstGeom>
          <a:noFill/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1334134" y="2247899"/>
            <a:ext cx="8571866" cy="13525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rtl="0">
              <a:spcBef>
                <a:spcPct val="0"/>
              </a:spcBef>
              <a:defRPr/>
            </a:pPr>
            <a:r>
              <a:rPr lang="en-US" sz="44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endParaRPr lang="ar-IQ" sz="4400" b="1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1828799" y="3886200"/>
            <a:ext cx="8610601" cy="198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 rtl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3200" b="1" dirty="0" smtClean="0">
                <a:solidFill>
                  <a:prstClr val="black"/>
                </a:solidFill>
              </a:rPr>
              <a:t> </a:t>
            </a:r>
            <a:endParaRPr lang="ar-IQ" sz="3200" b="1" dirty="0">
              <a:solidFill>
                <a:prstClr val="black"/>
              </a:solidFill>
            </a:endParaRPr>
          </a:p>
          <a:p>
            <a:pPr algn="ctr" rtl="0">
              <a:spcBef>
                <a:spcPct val="20000"/>
              </a:spcBef>
              <a:buFont typeface="Arial" pitchFamily="34" charset="0"/>
              <a:buNone/>
              <a:defRPr/>
            </a:pPr>
            <a:endParaRPr lang="ar-IQ" sz="3200" b="1" dirty="0">
              <a:solidFill>
                <a:prstClr val="black"/>
              </a:solidFill>
            </a:endParaRPr>
          </a:p>
          <a:p>
            <a:pPr algn="ctr" rtl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3200" b="1" dirty="0" smtClean="0">
                <a:solidFill>
                  <a:prstClr val="black"/>
                </a:solidFill>
              </a:rPr>
              <a:t> </a:t>
            </a:r>
            <a:endParaRPr lang="ar-IQ" sz="3200" b="1" dirty="0">
              <a:solidFill>
                <a:prstClr val="black"/>
              </a:solidFill>
            </a:endParaRPr>
          </a:p>
        </p:txBody>
      </p:sp>
      <p:pic>
        <p:nvPicPr>
          <p:cNvPr id="9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839200" y="228600"/>
            <a:ext cx="1600200" cy="1511727"/>
          </a:xfrm>
          <a:prstGeom prst="rect">
            <a:avLst/>
          </a:prstGeom>
          <a:noFill/>
        </p:spPr>
      </p:pic>
      <p:pic>
        <p:nvPicPr>
          <p:cNvPr id="13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865358" y="228599"/>
            <a:ext cx="1600200" cy="1511727"/>
          </a:xfrm>
          <a:prstGeom prst="rect">
            <a:avLst/>
          </a:prstGeom>
          <a:noFill/>
        </p:spPr>
      </p:pic>
      <p:pic>
        <p:nvPicPr>
          <p:cNvPr id="14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8331200" y="228600"/>
            <a:ext cx="2108200" cy="1616077"/>
          </a:xfrm>
          <a:prstGeom prst="rect">
            <a:avLst/>
          </a:prstGeom>
          <a:noFill/>
        </p:spPr>
      </p:pic>
      <p:pic>
        <p:nvPicPr>
          <p:cNvPr id="15" name="صورة 14" descr="C:\Users\FUJISU\Desktop\IMG-16907f31729bef2e96175c6d36d51693-V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97" t="7214" r="79645" b="72561"/>
          <a:stretch/>
        </p:blipFill>
        <p:spPr bwMode="auto">
          <a:xfrm>
            <a:off x="1334134" y="228599"/>
            <a:ext cx="2399665" cy="179070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6266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sz="4400" b="1" kern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 Anatomy of the Heart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l">
              <a:lnSpc>
                <a:spcPct val="107000"/>
              </a:lnSpc>
              <a:spcAft>
                <a:spcPts val="0"/>
              </a:spcAft>
              <a:buNone/>
            </a:pP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 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heart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is the 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organ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that helps supply 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blood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and oxygen to all parts of the body. It is divided by a partition or septum into two halves, and the halves are in turn divided into four chambers. The heart is situated within the chest cavity and surrounded by a fluid filled sac called the 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5"/>
              </a:rPr>
              <a:t>pericardium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This amazing 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6"/>
              </a:rPr>
              <a:t>muscle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produces electrical impulses that cause the heart to contract, pumping blood throughout the body. The heart and the 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7"/>
              </a:rPr>
              <a:t>circulatory system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together form the 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8"/>
              </a:rPr>
              <a:t>cardiovascular system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437983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6" name="Picture 1" descr="Exterior Heart Anatomy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8858" y="1825625"/>
            <a:ext cx="6514283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7924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Chambers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Atria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- upper two chambers of the heart.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Ventricles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- lower two chambers of the heart.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Heart Wall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US" b="1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heart wall</a:t>
            </a:r>
            <a:r>
              <a:rPr lang="en-US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layers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Epicardium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- the outer layer of the wall of the heart.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Myocardium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- the muscular middle layer of the wall of the heart.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Endocardium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- the inner layer of the heart.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465801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Structure of Cardiac Muscle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/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Cardiac muscle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fibres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are shorter in length and larger in diameter than skeletal muscle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fibres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They also exhibit branching, which gives an individual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fibre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Y-shaped appearance. A typical cardiac muscle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fibre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is 50-100μm long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109857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b="1" dirty="0" smtClean="0">
                <a:solidFill>
                  <a:srgbClr val="000000"/>
                </a:solidFill>
                <a:effectLst/>
                <a:latin typeface="freight-text-pro"/>
                <a:ea typeface="Times New Roman" panose="02020603050405020304" pitchFamily="18" charset="0"/>
                <a:cs typeface="Arial" panose="020B0604020202020204" pitchFamily="34" charset="0"/>
              </a:rPr>
              <a:t>The Conduction System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/>
            <a:r>
              <a:rPr lang="en-US" dirty="0" smtClean="0">
                <a:effectLst/>
                <a:latin typeface="freight-text-pro"/>
                <a:ea typeface="Times New Roman" panose="02020603050405020304" pitchFamily="18" charset="0"/>
                <a:cs typeface="Arial" panose="020B0604020202020204" pitchFamily="34" charset="0"/>
              </a:rPr>
              <a:t>Electrical impulses from your heart muscle (the myocardium) cause your heart to contract. This electrical signal begins in the </a:t>
            </a:r>
            <a:r>
              <a:rPr lang="en-US" dirty="0" err="1" smtClean="0">
                <a:effectLst/>
                <a:latin typeface="freight-text-pro"/>
                <a:ea typeface="Times New Roman" panose="02020603050405020304" pitchFamily="18" charset="0"/>
                <a:cs typeface="Arial" panose="020B0604020202020204" pitchFamily="34" charset="0"/>
              </a:rPr>
              <a:t>sinoatrial</a:t>
            </a:r>
            <a:r>
              <a:rPr lang="en-US" dirty="0" smtClean="0">
                <a:effectLst/>
                <a:latin typeface="freight-text-pro"/>
                <a:ea typeface="Times New Roman" panose="02020603050405020304" pitchFamily="18" charset="0"/>
                <a:cs typeface="Arial" panose="020B0604020202020204" pitchFamily="34" charset="0"/>
              </a:rPr>
              <a:t> (SA) node, located at the top of the right atrium. The SA node is sometimes called the heart’s “natural pacemaker.”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125099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Cardiac Cycle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Cardiac Cycle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is the sequence of events that occurs when the heart beats. Below are the two phases of the cardiac cycle: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Diastole Phase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- the heart ventricles are relaxed and the heart fills with blood.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Systole Phase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- the ventricles contract and pump blood to the 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arteries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14164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Heart Anatomy: Valves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Heart valves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are flap-like structures that allow 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blood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to flow in one direction. Below are the four valves of the heart: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187209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sz="3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Blood Vessels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Blood vessels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are intricate networks of hollow tubes that transport 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blood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throughout the entire body. The following are some of the blood vessels associated with the 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heart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b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3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Arteries: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5"/>
              </a:rPr>
              <a:t>Aorta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- the largest artery in the body of which most major arteries branch off from.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6"/>
              </a:rPr>
              <a:t>Brachiocephalic Artery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- carries oxygenated blood from the aorta to the head, neck and arm regions of the body.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7"/>
              </a:rPr>
              <a:t>Carotid Arteries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- supply oxygenated blood to the head and neck regions of the body.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Common iliac Arteries - carry oxygenated 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blood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from the abdominal 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5"/>
              </a:rPr>
              <a:t>aorta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to the legs and feet.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8"/>
              </a:rPr>
              <a:t>Coronary Arteries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- carry oxygenated and nutrient filled blood to the 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9"/>
              </a:rPr>
              <a:t>heart muscle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10"/>
              </a:rPr>
              <a:t>Pulmonary Artery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- carries de-oxygenated blood from the right ventricle to the </a:t>
            </a:r>
            <a:r>
              <a:rPr lang="en-US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11"/>
              </a:rPr>
              <a:t>lungs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Subclavian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Arteries - supply oxygenated blood to the arms.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13125455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293</Words>
  <Application>Microsoft Office PowerPoint</Application>
  <PresentationFormat>ملء الشاشة</PresentationFormat>
  <Paragraphs>38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9</vt:i4>
      </vt:variant>
    </vt:vector>
  </HeadingPairs>
  <TitlesOfParts>
    <vt:vector size="18" baseType="lpstr">
      <vt:lpstr>Arial</vt:lpstr>
      <vt:lpstr>Book Antiqua</vt:lpstr>
      <vt:lpstr>Calibri</vt:lpstr>
      <vt:lpstr>Calibri Light</vt:lpstr>
      <vt:lpstr>freight-text-pro</vt:lpstr>
      <vt:lpstr>Symbol</vt:lpstr>
      <vt:lpstr>Times New Roman</vt:lpstr>
      <vt:lpstr>نسق Office</vt:lpstr>
      <vt:lpstr>1_Office Theme</vt:lpstr>
      <vt:lpstr>The Anatomy of the Heart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Microsoft (C)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FUJISU</dc:creator>
  <cp:lastModifiedBy>FUJISU</cp:lastModifiedBy>
  <cp:revision>5</cp:revision>
  <dcterms:created xsi:type="dcterms:W3CDTF">2018-11-23T08:36:26Z</dcterms:created>
  <dcterms:modified xsi:type="dcterms:W3CDTF">2018-11-24T08:58:40Z</dcterms:modified>
</cp:coreProperties>
</file>